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542" r:id="rId3"/>
    <p:sldId id="541" r:id="rId4"/>
    <p:sldId id="543" r:id="rId5"/>
    <p:sldId id="544" r:id="rId6"/>
    <p:sldId id="548" r:id="rId7"/>
    <p:sldId id="555" r:id="rId8"/>
    <p:sldId id="556" r:id="rId9"/>
    <p:sldId id="557" r:id="rId10"/>
    <p:sldId id="558" r:id="rId11"/>
    <p:sldId id="559" r:id="rId12"/>
    <p:sldId id="561" r:id="rId13"/>
    <p:sldId id="562" r:id="rId14"/>
    <p:sldId id="563" r:id="rId15"/>
    <p:sldId id="564" r:id="rId16"/>
    <p:sldId id="565" r:id="rId17"/>
    <p:sldId id="550" r:id="rId18"/>
    <p:sldId id="547" r:id="rId19"/>
    <p:sldId id="551" r:id="rId20"/>
    <p:sldId id="552" r:id="rId21"/>
    <p:sldId id="553" r:id="rId22"/>
    <p:sldId id="546" r:id="rId23"/>
    <p:sldId id="566" r:id="rId24"/>
    <p:sldId id="567" r:id="rId25"/>
    <p:sldId id="570" r:id="rId26"/>
    <p:sldId id="568" r:id="rId27"/>
    <p:sldId id="572" r:id="rId28"/>
    <p:sldId id="573" r:id="rId29"/>
    <p:sldId id="574" r:id="rId30"/>
    <p:sldId id="576" r:id="rId31"/>
    <p:sldId id="627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00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30"/>
    <p:restoredTop sz="94690"/>
  </p:normalViewPr>
  <p:slideViewPr>
    <p:cSldViewPr snapToGrid="0">
      <p:cViewPr varScale="1">
        <p:scale>
          <a:sx n="107" d="100"/>
          <a:sy n="107" d="100"/>
        </p:scale>
        <p:origin x="2328" y="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046887-733D-F049-A34C-05618E62ED0F}" type="datetimeFigureOut">
              <a:rPr lang="en-US" smtClean="0"/>
              <a:t>10/4/23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1E7DC-05EB-6641-A9CB-0181A3E298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9456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A8545A58-F2B3-4653-94CC-34194E6AE509}" type="datetimeFigureOut">
              <a:rPr lang="en-US" smtClean="0"/>
              <a:pPr/>
              <a:t>10/4/23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C88FE318-AE0D-4808-A70C-FAD490D39F0E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531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10/4/23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10/4/23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10/4/23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10/4/23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10/4/23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10/4/23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10/4/23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10/4/23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10/4/23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10/4/23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10/4/23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474ECD4A-1D3F-4C9F-9338-193562AB3F0A}" type="datetimeFigureOut">
              <a:rPr lang="en-US" smtClean="0"/>
              <a:pPr/>
              <a:t>10/4/23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43888B5-197D-4E5D-9DB9-9B33BD0252C3}" type="slidenum">
              <a:rPr lang="en-AU" smtClean="0"/>
              <a:pPr/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AU" sz="3600" dirty="0">
                <a:solidFill>
                  <a:schemeClr val="bg1"/>
                </a:solidFill>
              </a:rPr>
              <a:t>BACI Designs:</a:t>
            </a:r>
            <a:br>
              <a:rPr lang="en-AU" sz="3100" dirty="0">
                <a:solidFill>
                  <a:schemeClr val="bg1"/>
                </a:solidFill>
              </a:rPr>
            </a:br>
            <a:r>
              <a:rPr lang="en-AU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BEFORE-AFTER-CONTROL-IMPACT!!!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6176813"/>
            <a:ext cx="7674501" cy="675777"/>
          </a:xfrm>
        </p:spPr>
        <p:txBody>
          <a:bodyPr/>
          <a:lstStyle/>
          <a:p>
            <a:pPr algn="l"/>
            <a:r>
              <a:rPr lang="en-AU" dirty="0">
                <a:solidFill>
                  <a:srgbClr val="FFFFFF"/>
                </a:solidFill>
              </a:rPr>
              <a:t>Dr John Dwyer CONS7008</a:t>
            </a:r>
          </a:p>
        </p:txBody>
      </p:sp>
      <p:pic>
        <p:nvPicPr>
          <p:cNvPr id="2050" name="Picture 2" descr="Baci Original Dark Box with Dark Chocolate | Baci Perugina">
            <a:extLst>
              <a:ext uri="{FF2B5EF4-FFF2-40B4-BE49-F238E27FC236}">
                <a16:creationId xmlns:a16="http://schemas.microsoft.com/office/drawing/2014/main" id="{7D9EEDCC-D680-FC4C-B72C-C084CA162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873" y="1470025"/>
            <a:ext cx="6858000" cy="439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4DFD9022-CDDA-4A71-99B7-D65DFDC7E4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2540" y="1366572"/>
            <a:ext cx="5607422" cy="5183069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Repeated measures BACI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6784" y="1286039"/>
            <a:ext cx="3125537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CA" sz="3200" dirty="0">
                <a:solidFill>
                  <a:schemeClr val="accent5">
                    <a:lumMod val="50000"/>
                  </a:schemeClr>
                </a:solidFill>
              </a:rPr>
              <a:t>samples taken at multiple intervals before and after treatment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7E33F-3FF6-4DC6-BA8E-9FFD223831EE}"/>
              </a:ext>
            </a:extLst>
          </p:cNvPr>
          <p:cNvSpPr txBox="1"/>
          <p:nvPr/>
        </p:nvSpPr>
        <p:spPr>
          <a:xfrm rot="16200000">
            <a:off x="2162396" y="3453304"/>
            <a:ext cx="313839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Disturbance (flights/hr)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F0FFD-410F-416E-A5B6-73925BB9D003}"/>
              </a:ext>
            </a:extLst>
          </p:cNvPr>
          <p:cNvSpPr txBox="1"/>
          <p:nvPr/>
        </p:nvSpPr>
        <p:spPr>
          <a:xfrm>
            <a:off x="5018811" y="5212813"/>
            <a:ext cx="12490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samples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90AC1-BA51-45EC-B82E-DF5BE3806856}"/>
              </a:ext>
            </a:extLst>
          </p:cNvPr>
          <p:cNvSpPr txBox="1"/>
          <p:nvPr/>
        </p:nvSpPr>
        <p:spPr>
          <a:xfrm>
            <a:off x="5985496" y="6316127"/>
            <a:ext cx="16673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26AA1D-283B-821E-05BB-B6E4F97B3D77}"/>
              </a:ext>
            </a:extLst>
          </p:cNvPr>
          <p:cNvSpPr txBox="1"/>
          <p:nvPr/>
        </p:nvSpPr>
        <p:spPr>
          <a:xfrm>
            <a:off x="6781185" y="4981980"/>
            <a:ext cx="19273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400" dirty="0"/>
              <a:t>sign installed</a:t>
            </a:r>
          </a:p>
        </p:txBody>
      </p:sp>
    </p:spTree>
    <p:extLst>
      <p:ext uri="{BB962C8B-B14F-4D97-AF65-F5344CB8AC3E}">
        <p14:creationId xmlns:p14="http://schemas.microsoft.com/office/powerpoint/2010/main" val="796499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128603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spcBef>
                <a:spcPts val="2400"/>
              </a:spcBef>
              <a:buFont typeface="Arial"/>
              <a:buChar char="•"/>
            </a:pPr>
            <a:r>
              <a:rPr lang="en-CA" sz="3200" dirty="0">
                <a:solidFill>
                  <a:schemeClr val="accent5">
                    <a:lumMod val="50000"/>
                  </a:schemeClr>
                </a:solidFill>
              </a:rPr>
              <a:t>Improves estimate of mean, provides estimate of variance before / after treatment</a:t>
            </a:r>
          </a:p>
          <a:p>
            <a:pPr marL="457200" indent="-457200">
              <a:spcBef>
                <a:spcPts val="2400"/>
              </a:spcBef>
              <a:buFont typeface="Arial"/>
              <a:buChar char="•"/>
            </a:pPr>
            <a:r>
              <a:rPr lang="en-CA" sz="3200" dirty="0">
                <a:solidFill>
                  <a:schemeClr val="accent5">
                    <a:lumMod val="50000"/>
                  </a:schemeClr>
                </a:solidFill>
              </a:rPr>
              <a:t>enables detection of lag effects and differentiation between short-term and prolonged impacts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Repeated measures BACI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8576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1BF2DCC-A465-4835-82CE-B91111EAB7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2105" y="1232659"/>
            <a:ext cx="5735780" cy="5301714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Repeated measures BACI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6784" y="1286039"/>
            <a:ext cx="3125537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CA" sz="3200" dirty="0">
                <a:solidFill>
                  <a:schemeClr val="accent5">
                    <a:lumMod val="50000"/>
                  </a:schemeClr>
                </a:solidFill>
              </a:rPr>
              <a:t>What if this was the actual response?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7E33F-3FF6-4DC6-BA8E-9FFD223831EE}"/>
              </a:ext>
            </a:extLst>
          </p:cNvPr>
          <p:cNvSpPr txBox="1"/>
          <p:nvPr/>
        </p:nvSpPr>
        <p:spPr>
          <a:xfrm rot="16200000">
            <a:off x="2122292" y="3453304"/>
            <a:ext cx="313839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Disturbance (flights/hr)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F0FFD-410F-416E-A5B6-73925BB9D003}"/>
              </a:ext>
            </a:extLst>
          </p:cNvPr>
          <p:cNvSpPr txBox="1"/>
          <p:nvPr/>
        </p:nvSpPr>
        <p:spPr>
          <a:xfrm>
            <a:off x="5018811" y="5212813"/>
            <a:ext cx="12490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samples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90AC1-BA51-45EC-B82E-DF5BE3806856}"/>
              </a:ext>
            </a:extLst>
          </p:cNvPr>
          <p:cNvSpPr txBox="1"/>
          <p:nvPr/>
        </p:nvSpPr>
        <p:spPr>
          <a:xfrm>
            <a:off x="5985496" y="6316127"/>
            <a:ext cx="16673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6C6F99-5CB6-3238-0B85-62A9969FD99A}"/>
              </a:ext>
            </a:extLst>
          </p:cNvPr>
          <p:cNvSpPr txBox="1"/>
          <p:nvPr/>
        </p:nvSpPr>
        <p:spPr>
          <a:xfrm>
            <a:off x="6781185" y="4981980"/>
            <a:ext cx="19273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400" dirty="0"/>
              <a:t>sign installed</a:t>
            </a:r>
          </a:p>
        </p:txBody>
      </p:sp>
    </p:spTree>
    <p:extLst>
      <p:ext uri="{BB962C8B-B14F-4D97-AF65-F5344CB8AC3E}">
        <p14:creationId xmlns:p14="http://schemas.microsoft.com/office/powerpoint/2010/main" val="147933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4DFD9022-CDDA-4A71-99B7-D65DFDC7E4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2540" y="1366572"/>
            <a:ext cx="5607422" cy="5183069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Repeated measures BACI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6784" y="1286039"/>
            <a:ext cx="3125537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CA" sz="3200" dirty="0">
                <a:solidFill>
                  <a:schemeClr val="accent5">
                    <a:lumMod val="50000"/>
                  </a:schemeClr>
                </a:solidFill>
              </a:rPr>
              <a:t>Any problems?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7E33F-3FF6-4DC6-BA8E-9FFD223831EE}"/>
              </a:ext>
            </a:extLst>
          </p:cNvPr>
          <p:cNvSpPr txBox="1"/>
          <p:nvPr/>
        </p:nvSpPr>
        <p:spPr>
          <a:xfrm rot="16200000">
            <a:off x="2162396" y="3453304"/>
            <a:ext cx="313839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Disturbance (flights/hr)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F0FFD-410F-416E-A5B6-73925BB9D003}"/>
              </a:ext>
            </a:extLst>
          </p:cNvPr>
          <p:cNvSpPr txBox="1"/>
          <p:nvPr/>
        </p:nvSpPr>
        <p:spPr>
          <a:xfrm>
            <a:off x="5018811" y="5212813"/>
            <a:ext cx="12490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samples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90AC1-BA51-45EC-B82E-DF5BE3806856}"/>
              </a:ext>
            </a:extLst>
          </p:cNvPr>
          <p:cNvSpPr txBox="1"/>
          <p:nvPr/>
        </p:nvSpPr>
        <p:spPr>
          <a:xfrm>
            <a:off x="5985496" y="6316127"/>
            <a:ext cx="16673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885F2C-2C03-F672-9C5F-3E5F14370730}"/>
              </a:ext>
            </a:extLst>
          </p:cNvPr>
          <p:cNvSpPr txBox="1"/>
          <p:nvPr/>
        </p:nvSpPr>
        <p:spPr>
          <a:xfrm>
            <a:off x="6781185" y="4981980"/>
            <a:ext cx="19273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400" dirty="0"/>
              <a:t>sign installed</a:t>
            </a:r>
          </a:p>
        </p:txBody>
      </p:sp>
    </p:spTree>
    <p:extLst>
      <p:ext uri="{BB962C8B-B14F-4D97-AF65-F5344CB8AC3E}">
        <p14:creationId xmlns:p14="http://schemas.microsoft.com/office/powerpoint/2010/main" val="4231689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6">
            <a:extLst>
              <a:ext uri="{FF2B5EF4-FFF2-40B4-BE49-F238E27FC236}">
                <a16:creationId xmlns:a16="http://schemas.microsoft.com/office/drawing/2014/main" id="{4DFD9022-CDDA-4A71-99B7-D65DFDC7E4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32540" y="1366572"/>
            <a:ext cx="5607422" cy="5183069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Repeated measures BACI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6784" y="1286039"/>
            <a:ext cx="3125537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CA" sz="3200" dirty="0">
                <a:solidFill>
                  <a:schemeClr val="accent5">
                    <a:lumMod val="50000"/>
                  </a:schemeClr>
                </a:solidFill>
              </a:rPr>
              <a:t>Any problems?</a:t>
            </a:r>
          </a:p>
          <a:p>
            <a:pPr>
              <a:spcBef>
                <a:spcPts val="2400"/>
              </a:spcBef>
            </a:pPr>
            <a:r>
              <a:rPr lang="en-CA" sz="3200" dirty="0">
                <a:solidFill>
                  <a:schemeClr val="accent5">
                    <a:lumMod val="50000"/>
                  </a:schemeClr>
                </a:solidFill>
              </a:rPr>
              <a:t>The control (blue) might be different to the impact (red) for lots of reasons!!!</a:t>
            </a:r>
          </a:p>
          <a:p>
            <a:pPr>
              <a:spcBef>
                <a:spcPts val="2400"/>
              </a:spcBef>
            </a:pPr>
            <a:endParaRPr lang="en-CA" sz="32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ts val="2400"/>
              </a:spcBef>
            </a:pPr>
            <a:r>
              <a:rPr lang="en-CA" sz="3200" dirty="0">
                <a:solidFill>
                  <a:schemeClr val="accent5">
                    <a:lumMod val="50000"/>
                  </a:schemeClr>
                </a:solidFill>
              </a:rPr>
              <a:t>Suggestions?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7E33F-3FF6-4DC6-BA8E-9FFD223831EE}"/>
              </a:ext>
            </a:extLst>
          </p:cNvPr>
          <p:cNvSpPr txBox="1"/>
          <p:nvPr/>
        </p:nvSpPr>
        <p:spPr>
          <a:xfrm rot="16200000">
            <a:off x="2162396" y="3453304"/>
            <a:ext cx="313839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Disturbance (flights/hr)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F0FFD-410F-416E-A5B6-73925BB9D003}"/>
              </a:ext>
            </a:extLst>
          </p:cNvPr>
          <p:cNvSpPr txBox="1"/>
          <p:nvPr/>
        </p:nvSpPr>
        <p:spPr>
          <a:xfrm>
            <a:off x="5018811" y="5212813"/>
            <a:ext cx="12490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samples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90AC1-BA51-45EC-B82E-DF5BE3806856}"/>
              </a:ext>
            </a:extLst>
          </p:cNvPr>
          <p:cNvSpPr txBox="1"/>
          <p:nvPr/>
        </p:nvSpPr>
        <p:spPr>
          <a:xfrm>
            <a:off x="5985496" y="6316127"/>
            <a:ext cx="16673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time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AD9E64-A1C4-6AF2-0441-ACE8FD31AD64}"/>
              </a:ext>
            </a:extLst>
          </p:cNvPr>
          <p:cNvSpPr txBox="1"/>
          <p:nvPr/>
        </p:nvSpPr>
        <p:spPr>
          <a:xfrm>
            <a:off x="6781185" y="4981980"/>
            <a:ext cx="19273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400" dirty="0"/>
              <a:t>sign installed</a:t>
            </a:r>
          </a:p>
        </p:txBody>
      </p:sp>
    </p:spTree>
    <p:extLst>
      <p:ext uri="{BB962C8B-B14F-4D97-AF65-F5344CB8AC3E}">
        <p14:creationId xmlns:p14="http://schemas.microsoft.com/office/powerpoint/2010/main" val="2192448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5">
            <a:extLst>
              <a:ext uri="{FF2B5EF4-FFF2-40B4-BE49-F238E27FC236}">
                <a16:creationId xmlns:a16="http://schemas.microsoft.com/office/drawing/2014/main" id="{CC232620-1DFA-48A1-9B5E-5D93648AC9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68843" y="1299728"/>
            <a:ext cx="5775158" cy="5185253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Repeated measures BACI + multiple controls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96784" y="1286039"/>
            <a:ext cx="3125537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CA" sz="3200" dirty="0">
                <a:solidFill>
                  <a:schemeClr val="accent5">
                    <a:lumMod val="50000"/>
                  </a:schemeClr>
                </a:solidFill>
              </a:rPr>
              <a:t>Include multiple controls!!!</a:t>
            </a:r>
          </a:p>
          <a:p>
            <a:pPr>
              <a:spcBef>
                <a:spcPts val="2400"/>
              </a:spcBef>
            </a:pPr>
            <a:r>
              <a:rPr lang="en-CA" sz="3200" dirty="0">
                <a:solidFill>
                  <a:schemeClr val="accent5">
                    <a:lumMod val="50000"/>
                  </a:schemeClr>
                </a:solidFill>
              </a:rPr>
              <a:t>Captures variation among potential control sites </a:t>
            </a:r>
          </a:p>
          <a:p>
            <a:pPr>
              <a:spcBef>
                <a:spcPts val="2400"/>
              </a:spcBef>
            </a:pPr>
            <a:r>
              <a:rPr lang="en-CA" sz="3200" dirty="0">
                <a:solidFill>
                  <a:schemeClr val="accent5">
                    <a:lumMod val="50000"/>
                  </a:schemeClr>
                </a:solidFill>
              </a:rPr>
              <a:t>Still lacks replication of impact sites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1B7E33F-3FF6-4DC6-BA8E-9FFD223831EE}"/>
              </a:ext>
            </a:extLst>
          </p:cNvPr>
          <p:cNvSpPr txBox="1"/>
          <p:nvPr/>
        </p:nvSpPr>
        <p:spPr>
          <a:xfrm rot="16200000">
            <a:off x="2162396" y="3453304"/>
            <a:ext cx="313839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Disturbance (flights/hr)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F0FFD-410F-416E-A5B6-73925BB9D003}"/>
              </a:ext>
            </a:extLst>
          </p:cNvPr>
          <p:cNvSpPr txBox="1"/>
          <p:nvPr/>
        </p:nvSpPr>
        <p:spPr>
          <a:xfrm>
            <a:off x="5018811" y="5212813"/>
            <a:ext cx="12490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samples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90AC1-BA51-45EC-B82E-DF5BE3806856}"/>
              </a:ext>
            </a:extLst>
          </p:cNvPr>
          <p:cNvSpPr txBox="1"/>
          <p:nvPr/>
        </p:nvSpPr>
        <p:spPr>
          <a:xfrm>
            <a:off x="5985496" y="6316127"/>
            <a:ext cx="16673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time</a:t>
            </a:r>
          </a:p>
        </p:txBody>
      </p:sp>
      <p:sp>
        <p:nvSpPr>
          <p:cNvPr id="2" name="Rectangle 1"/>
          <p:cNvSpPr/>
          <p:nvPr/>
        </p:nvSpPr>
        <p:spPr>
          <a:xfrm>
            <a:off x="6804526" y="5186947"/>
            <a:ext cx="962527" cy="4812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14FD44-DD63-4C9D-A005-4F70B6A994C7}"/>
              </a:ext>
            </a:extLst>
          </p:cNvPr>
          <p:cNvSpPr txBox="1"/>
          <p:nvPr/>
        </p:nvSpPr>
        <p:spPr>
          <a:xfrm>
            <a:off x="6779083" y="4968634"/>
            <a:ext cx="178692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sign installed</a:t>
            </a:r>
          </a:p>
        </p:txBody>
      </p:sp>
    </p:spTree>
    <p:extLst>
      <p:ext uri="{BB962C8B-B14F-4D97-AF65-F5344CB8AC3E}">
        <p14:creationId xmlns:p14="http://schemas.microsoft.com/office/powerpoint/2010/main" val="36241463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128603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spcBef>
                <a:spcPts val="2400"/>
              </a:spcBef>
              <a:buFont typeface="Arial"/>
              <a:buChar char="•"/>
            </a:pPr>
            <a:r>
              <a:rPr lang="en-CA" sz="3200" dirty="0">
                <a:solidFill>
                  <a:schemeClr val="accent5">
                    <a:lumMod val="50000"/>
                  </a:schemeClr>
                </a:solidFill>
              </a:rPr>
              <a:t>Ideal where management intervention needs to be tested</a:t>
            </a:r>
          </a:p>
          <a:p>
            <a:pPr marL="457200" indent="-457200">
              <a:spcBef>
                <a:spcPts val="2400"/>
              </a:spcBef>
              <a:buFont typeface="Arial"/>
              <a:buChar char="•"/>
            </a:pPr>
            <a:r>
              <a:rPr lang="en-CA" sz="3200" dirty="0">
                <a:solidFill>
                  <a:schemeClr val="accent5">
                    <a:lumMod val="50000"/>
                  </a:schemeClr>
                </a:solidFill>
              </a:rPr>
              <a:t>Opportunities to implement “gold-plated” BACI designs</a:t>
            </a:r>
          </a:p>
          <a:p>
            <a:pPr marL="457200" indent="-457200">
              <a:spcBef>
                <a:spcPts val="2400"/>
              </a:spcBef>
              <a:buFont typeface="Arial"/>
              <a:buChar char="•"/>
            </a:pPr>
            <a:r>
              <a:rPr lang="en-CA" sz="3200" b="1" u="sng" dirty="0">
                <a:solidFill>
                  <a:schemeClr val="accent5">
                    <a:lumMod val="50000"/>
                  </a:schemeClr>
                </a:solidFill>
              </a:rPr>
              <a:t>MULTIPLE CONTROLS AND MULTIPLE IMPACTS!!!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BACI Experiments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55204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10-18 at 9.01.24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33680"/>
            <a:ext cx="9144000" cy="6580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57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oupna crossing 1 l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297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51387" y="6396335"/>
            <a:ext cx="30926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Arial"/>
                <a:cs typeface="Arial"/>
              </a:rPr>
              <a:t>Photo: Emma </a:t>
            </a:r>
            <a:r>
              <a:rPr lang="en-US" sz="2400" dirty="0" err="1">
                <a:solidFill>
                  <a:schemeClr val="bg1"/>
                </a:solidFill>
                <a:latin typeface="Arial"/>
                <a:cs typeface="Arial"/>
              </a:rPr>
              <a:t>Gorrod</a:t>
            </a:r>
            <a:endParaRPr lang="en-US" sz="2400" dirty="0">
              <a:solidFill>
                <a:schemeClr val="bg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51388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SD 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2977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65795" y="6396335"/>
            <a:ext cx="2681894" cy="46166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rial"/>
                <a:cs typeface="Arial"/>
              </a:rPr>
              <a:t>Photo: NSW DPIE</a:t>
            </a:r>
          </a:p>
        </p:txBody>
      </p:sp>
    </p:spTree>
    <p:extLst>
      <p:ext uri="{BB962C8B-B14F-4D97-AF65-F5344CB8AC3E}">
        <p14:creationId xmlns:p14="http://schemas.microsoft.com/office/powerpoint/2010/main" val="3257731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57200" y="148655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In the Serengeti (Africa):</a:t>
            </a:r>
          </a:p>
          <a:p>
            <a:pPr marL="914400" lvl="1" indent="-457200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1996-2001, four dog vaccination campaigns conducted in villages </a:t>
            </a:r>
          </a:p>
          <a:p>
            <a:pPr marL="914400" lvl="1" indent="-457200">
              <a:spcBef>
                <a:spcPts val="1200"/>
              </a:spcBef>
              <a:spcAft>
                <a:spcPts val="1200"/>
              </a:spcAft>
              <a:buFont typeface="Arial"/>
              <a:buChar char="•"/>
            </a:pPr>
            <a:r>
              <a:rPr lang="en-US" sz="3200" dirty="0">
                <a:solidFill>
                  <a:schemeClr val="accent2"/>
                </a:solidFill>
              </a:rPr>
              <a:t>Vaccination coverage of the dog population estimated as 60-74%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Dog rabies vaccination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8" name="Picture 7" descr="Screen Shot 2019-07-25 at 12.44.38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4236" y="5694947"/>
            <a:ext cx="6198835" cy="9625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98795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10-18 at 9.09.54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4105" y="5180848"/>
            <a:ext cx="4906211" cy="1543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Screen Shot 2019-10-18 at 8.46.30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67341"/>
            <a:ext cx="9144000" cy="43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2684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10-18 at 9.09.54 a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04105" y="5180848"/>
            <a:ext cx="4906211" cy="15434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 descr="Screen Shot 2019-10-18 at 9.02.3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632" y="2502569"/>
            <a:ext cx="8674100" cy="1625600"/>
          </a:xfrm>
          <a:prstGeom prst="rect">
            <a:avLst/>
          </a:prstGeom>
        </p:spPr>
      </p:pic>
      <p:pic>
        <p:nvPicPr>
          <p:cNvPr id="5" name="Picture 4" descr="Screen Shot 2019-10-18 at 9.02.23 am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3896" y="1044741"/>
            <a:ext cx="8610600" cy="1521996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6216316" y="2179053"/>
            <a:ext cx="2540000" cy="0"/>
          </a:xfrm>
          <a:prstGeom prst="line">
            <a:avLst/>
          </a:prstGeom>
          <a:ln w="28575" cmpd="sng">
            <a:solidFill>
              <a:srgbClr val="E46C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86084" y="2545349"/>
            <a:ext cx="8470232" cy="0"/>
          </a:xfrm>
          <a:prstGeom prst="line">
            <a:avLst/>
          </a:prstGeom>
          <a:ln w="28575" cmpd="sng">
            <a:solidFill>
              <a:srgbClr val="E46C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78063" y="2925012"/>
            <a:ext cx="8470232" cy="0"/>
          </a:xfrm>
          <a:prstGeom prst="line">
            <a:avLst/>
          </a:prstGeom>
          <a:ln w="28575" cmpd="sng">
            <a:solidFill>
              <a:srgbClr val="E46C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323516" y="3318044"/>
            <a:ext cx="4021221" cy="0"/>
          </a:xfrm>
          <a:prstGeom prst="line">
            <a:avLst/>
          </a:prstGeom>
          <a:ln w="28575" cmpd="sng">
            <a:solidFill>
              <a:srgbClr val="E46C0A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50683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Key points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128603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Simple BACI is not guaranteed to detect impacts!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Repeated measures BACI is better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Add multiple control sites to improve further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If you can, have multiple control sites </a:t>
            </a:r>
            <a:r>
              <a:rPr lang="en-US" sz="3600" b="1" i="1" u="sng" dirty="0">
                <a:solidFill>
                  <a:schemeClr val="accent5">
                    <a:lumMod val="50000"/>
                  </a:schemeClr>
                </a:solidFill>
              </a:rPr>
              <a:t>AND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 multiple impact sites</a:t>
            </a:r>
          </a:p>
        </p:txBody>
      </p:sp>
    </p:spTree>
    <p:extLst>
      <p:ext uri="{BB962C8B-B14F-4D97-AF65-F5344CB8AC3E}">
        <p14:creationId xmlns:p14="http://schemas.microsoft.com/office/powerpoint/2010/main" val="2278865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FFD8CB-CD0B-4A9F-BE23-678D1A286C7B}"/>
              </a:ext>
            </a:extLst>
          </p:cNvPr>
          <p:cNvSpPr/>
          <p:nvPr/>
        </p:nvSpPr>
        <p:spPr>
          <a:xfrm>
            <a:off x="508001" y="3172049"/>
            <a:ext cx="79833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dirty="0">
                <a:solidFill>
                  <a:srgbClr val="215968"/>
                </a:solidFill>
                <a:latin typeface="Arial"/>
                <a:cs typeface="Arial"/>
              </a:rPr>
              <a:t>https://</a:t>
            </a:r>
            <a:r>
              <a:rPr lang="en-CA" dirty="0" err="1">
                <a:solidFill>
                  <a:srgbClr val="215968"/>
                </a:solidFill>
                <a:latin typeface="Arial"/>
                <a:cs typeface="Arial"/>
              </a:rPr>
              <a:t>www.youtube.com</a:t>
            </a:r>
            <a:r>
              <a:rPr lang="en-CA" dirty="0">
                <a:solidFill>
                  <a:srgbClr val="215968"/>
                </a:solidFill>
                <a:latin typeface="Arial"/>
                <a:cs typeface="Arial"/>
              </a:rPr>
              <a:t>/</a:t>
            </a:r>
            <a:r>
              <a:rPr lang="en-CA" dirty="0" err="1">
                <a:solidFill>
                  <a:srgbClr val="215968"/>
                </a:solidFill>
                <a:latin typeface="Arial"/>
                <a:cs typeface="Arial"/>
              </a:rPr>
              <a:t>watch?time_continue</a:t>
            </a:r>
            <a:r>
              <a:rPr lang="en-CA" dirty="0">
                <a:solidFill>
                  <a:srgbClr val="215968"/>
                </a:solidFill>
                <a:latin typeface="Arial"/>
                <a:cs typeface="Arial"/>
              </a:rPr>
              <a:t>=173&amp;v=9pJlMqCFHj8</a:t>
            </a:r>
          </a:p>
        </p:txBody>
      </p:sp>
    </p:spTree>
    <p:extLst>
      <p:ext uri="{BB962C8B-B14F-4D97-AF65-F5344CB8AC3E}">
        <p14:creationId xmlns:p14="http://schemas.microsoft.com/office/powerpoint/2010/main" val="6614300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CF481B-C64B-4B94-BCCA-7EB32613AE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0936"/>
            <a:ext cx="9122165" cy="608263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5F64709B-78FE-4F1A-975C-B26EF9498132}"/>
              </a:ext>
            </a:extLst>
          </p:cNvPr>
          <p:cNvSpPr txBox="1">
            <a:spLocks/>
          </p:cNvSpPr>
          <p:nvPr/>
        </p:nvSpPr>
        <p:spPr>
          <a:xfrm>
            <a:off x="3141590" y="51145"/>
            <a:ext cx="4290390" cy="13245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CA" sz="4000" dirty="0">
                <a:solidFill>
                  <a:schemeClr val="bg1"/>
                </a:solidFill>
                <a:cs typeface="Arial"/>
              </a:rPr>
              <a:t>Tribute In Light</a:t>
            </a:r>
          </a:p>
        </p:txBody>
      </p:sp>
    </p:spTree>
    <p:extLst>
      <p:ext uri="{BB962C8B-B14F-4D97-AF65-F5344CB8AC3E}">
        <p14:creationId xmlns:p14="http://schemas.microsoft.com/office/powerpoint/2010/main" val="4147700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1CF481B-C64B-4B94-BCCA-7EB32613AED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0936"/>
            <a:ext cx="9122165" cy="6082632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  <p:sp>
        <p:nvSpPr>
          <p:cNvPr id="4" name="Rectangle 3"/>
          <p:cNvSpPr/>
          <p:nvPr/>
        </p:nvSpPr>
        <p:spPr>
          <a:xfrm>
            <a:off x="0" y="280308"/>
            <a:ext cx="58420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FFFF00"/>
                </a:solidFill>
                <a:latin typeface="Arial"/>
                <a:cs typeface="Arial"/>
              </a:rPr>
              <a:t>Sampling design: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Arial"/>
                <a:cs typeface="Arial"/>
              </a:rPr>
              <a:t>baseline (control) = surrounding 2-20 km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Arial"/>
                <a:cs typeface="Arial"/>
              </a:rPr>
              <a:t>multiple “impacts” (repeated lights on / off)</a:t>
            </a:r>
          </a:p>
          <a:p>
            <a:pPr marL="285750" indent="-285750">
              <a:buFont typeface="Arial"/>
              <a:buChar char="•"/>
            </a:pPr>
            <a:r>
              <a:rPr lang="en-US" dirty="0">
                <a:solidFill>
                  <a:srgbClr val="FFFF00"/>
                </a:solidFill>
                <a:latin typeface="Arial"/>
                <a:cs typeface="Arial"/>
              </a:rPr>
              <a:t>7 nights over 7 years! (2008-2016)</a:t>
            </a:r>
          </a:p>
        </p:txBody>
      </p:sp>
    </p:spTree>
    <p:extLst>
      <p:ext uri="{BB962C8B-B14F-4D97-AF65-F5344CB8AC3E}">
        <p14:creationId xmlns:p14="http://schemas.microsoft.com/office/powerpoint/2010/main" val="13698825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8B96902-E0C8-4904-BA26-0117C88474B0}"/>
              </a:ext>
            </a:extLst>
          </p:cNvPr>
          <p:cNvSpPr txBox="1">
            <a:spLocks/>
          </p:cNvSpPr>
          <p:nvPr/>
        </p:nvSpPr>
        <p:spPr>
          <a:xfrm>
            <a:off x="310930" y="-67732"/>
            <a:ext cx="8619175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600" dirty="0">
                <a:solidFill>
                  <a:srgbClr val="215968"/>
                </a:solidFill>
                <a:latin typeface="Arial"/>
                <a:cs typeface="Arial"/>
              </a:rPr>
              <a:t>Method 1: Visual observations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A761662-BE88-4381-BBF9-620BFC8008B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972" y="1019256"/>
            <a:ext cx="8003537" cy="53343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DB76AB-1D6C-4367-A27E-E0DC668644A4}"/>
              </a:ext>
            </a:extLst>
          </p:cNvPr>
          <p:cNvSpPr txBox="1"/>
          <p:nvPr/>
        </p:nvSpPr>
        <p:spPr>
          <a:xfrm>
            <a:off x="5444202" y="6488668"/>
            <a:ext cx="369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>
                <a:solidFill>
                  <a:schemeClr val="accent2"/>
                </a:solidFill>
                <a:latin typeface="Arial"/>
                <a:cs typeface="Arial"/>
              </a:rPr>
              <a:t>Van Doren et al. 2017 </a:t>
            </a:r>
            <a:r>
              <a:rPr lang="en-CA" i="1" dirty="0">
                <a:solidFill>
                  <a:schemeClr val="accent2"/>
                </a:solidFill>
                <a:latin typeface="Arial"/>
                <a:cs typeface="Arial"/>
              </a:rPr>
              <a:t>PNAS</a:t>
            </a:r>
          </a:p>
        </p:txBody>
      </p:sp>
    </p:spTree>
    <p:extLst>
      <p:ext uri="{BB962C8B-B14F-4D97-AF65-F5344CB8AC3E}">
        <p14:creationId xmlns:p14="http://schemas.microsoft.com/office/powerpoint/2010/main" val="42041195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8B96902-E0C8-4904-BA26-0117C88474B0}"/>
              </a:ext>
            </a:extLst>
          </p:cNvPr>
          <p:cNvSpPr txBox="1">
            <a:spLocks/>
          </p:cNvSpPr>
          <p:nvPr/>
        </p:nvSpPr>
        <p:spPr>
          <a:xfrm>
            <a:off x="310930" y="-67732"/>
            <a:ext cx="8619175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600" dirty="0">
                <a:solidFill>
                  <a:srgbClr val="215968"/>
                </a:solidFill>
                <a:latin typeface="Arial"/>
                <a:cs typeface="Arial"/>
              </a:rPr>
              <a:t>Method 2: Acoustics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B76AB-1D6C-4367-A27E-E0DC668644A4}"/>
              </a:ext>
            </a:extLst>
          </p:cNvPr>
          <p:cNvSpPr txBox="1"/>
          <p:nvPr/>
        </p:nvSpPr>
        <p:spPr>
          <a:xfrm>
            <a:off x="5444202" y="6488668"/>
            <a:ext cx="369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>
                <a:solidFill>
                  <a:schemeClr val="accent2"/>
                </a:solidFill>
                <a:latin typeface="Arial"/>
                <a:cs typeface="Arial"/>
              </a:rPr>
              <a:t>Van Doren et al. 2017 </a:t>
            </a:r>
            <a:r>
              <a:rPr lang="en-CA" i="1" dirty="0">
                <a:solidFill>
                  <a:schemeClr val="accent2"/>
                </a:solidFill>
                <a:latin typeface="Arial"/>
                <a:cs typeface="Arial"/>
              </a:rPr>
              <a:t>PNAS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B545BE-6E77-40FA-B21C-9B3C329133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1104628"/>
            <a:ext cx="9144000" cy="5314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065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C8B96902-E0C8-4904-BA26-0117C88474B0}"/>
              </a:ext>
            </a:extLst>
          </p:cNvPr>
          <p:cNvSpPr txBox="1">
            <a:spLocks/>
          </p:cNvSpPr>
          <p:nvPr/>
        </p:nvSpPr>
        <p:spPr>
          <a:xfrm>
            <a:off x="310930" y="-67732"/>
            <a:ext cx="8619175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CA" sz="3600" dirty="0">
                <a:solidFill>
                  <a:srgbClr val="215968"/>
                </a:solidFill>
                <a:latin typeface="Arial"/>
                <a:cs typeface="Arial"/>
              </a:rPr>
              <a:t>Method 3: Radar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DB76AB-1D6C-4367-A27E-E0DC668644A4}"/>
              </a:ext>
            </a:extLst>
          </p:cNvPr>
          <p:cNvSpPr txBox="1"/>
          <p:nvPr/>
        </p:nvSpPr>
        <p:spPr>
          <a:xfrm>
            <a:off x="5444202" y="6488668"/>
            <a:ext cx="3699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>
                <a:solidFill>
                  <a:schemeClr val="accent2"/>
                </a:solidFill>
                <a:latin typeface="Arial"/>
                <a:cs typeface="Arial"/>
              </a:rPr>
              <a:t>Van Doren et al. 2017 </a:t>
            </a:r>
            <a:r>
              <a:rPr lang="en-CA" i="1" dirty="0">
                <a:solidFill>
                  <a:schemeClr val="accent2"/>
                </a:solidFill>
                <a:latin typeface="Arial"/>
                <a:cs typeface="Arial"/>
              </a:rPr>
              <a:t>PNAS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E774F3-9F88-46EC-97BF-5945205590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511" y="1012051"/>
            <a:ext cx="7916245" cy="5312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4462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Birds love a tribute!!!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128603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ts val="2400"/>
              </a:spcBef>
              <a:buFont typeface="Arial"/>
              <a:buChar char="•"/>
            </a:pPr>
            <a:r>
              <a:rPr lang="en-CA" sz="2800" dirty="0">
                <a:solidFill>
                  <a:srgbClr val="C0504D"/>
                </a:solidFill>
              </a:rPr>
              <a:t>~1.1 million birds influenced by Tribute in Light during study period of 7 nights over 7 years (2008-2016)</a:t>
            </a:r>
          </a:p>
          <a:p>
            <a:pPr marL="342900" indent="-342900">
              <a:spcBef>
                <a:spcPts val="2400"/>
              </a:spcBef>
              <a:buFont typeface="Arial"/>
              <a:buChar char="•"/>
            </a:pPr>
            <a:endParaRPr lang="en-CA" sz="2800" dirty="0">
              <a:solidFill>
                <a:srgbClr val="C0504D"/>
              </a:solidFill>
            </a:endParaRPr>
          </a:p>
          <a:p>
            <a:pPr marL="342900" indent="-342900">
              <a:spcBef>
                <a:spcPts val="2400"/>
              </a:spcBef>
              <a:buFont typeface="Arial"/>
              <a:buChar char="•"/>
            </a:pPr>
            <a:r>
              <a:rPr lang="en-CA" sz="2800" dirty="0">
                <a:solidFill>
                  <a:srgbClr val="C0504D"/>
                </a:solidFill>
              </a:rPr>
              <a:t>bird densities near the installation exceeded magnitudes 20x higher than surrounding baseline densities each year</a:t>
            </a:r>
          </a:p>
        </p:txBody>
      </p:sp>
    </p:spTree>
    <p:extLst>
      <p:ext uri="{BB962C8B-B14F-4D97-AF65-F5344CB8AC3E}">
        <p14:creationId xmlns:p14="http://schemas.microsoft.com/office/powerpoint/2010/main" val="25250195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A8AE84-FEC4-4289-A848-09935AC0FD04}"/>
              </a:ext>
            </a:extLst>
          </p:cNvPr>
          <p:cNvSpPr txBox="1"/>
          <p:nvPr/>
        </p:nvSpPr>
        <p:spPr>
          <a:xfrm>
            <a:off x="4580478" y="6457890"/>
            <a:ext cx="4322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000" dirty="0" err="1">
                <a:solidFill>
                  <a:srgbClr val="215968"/>
                </a:solidFill>
                <a:latin typeface="Arial"/>
                <a:cs typeface="Arial"/>
              </a:rPr>
              <a:t>Cleaveland</a:t>
            </a:r>
            <a:r>
              <a:rPr lang="en-CA" sz="2000" dirty="0">
                <a:solidFill>
                  <a:srgbClr val="215968"/>
                </a:solidFill>
                <a:latin typeface="Arial"/>
                <a:cs typeface="Arial"/>
              </a:rPr>
              <a:t> et al. 2003 </a:t>
            </a:r>
            <a:r>
              <a:rPr lang="en-CA" sz="2000" i="1" dirty="0">
                <a:solidFill>
                  <a:srgbClr val="215968"/>
                </a:solidFill>
                <a:latin typeface="Arial"/>
                <a:cs typeface="Arial"/>
              </a:rPr>
              <a:t>Vaccine</a:t>
            </a:r>
            <a:endParaRPr lang="en-CA" sz="2000" dirty="0">
              <a:solidFill>
                <a:srgbClr val="215968"/>
              </a:solidFill>
              <a:latin typeface="Arial"/>
              <a:cs typeface="Arial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Dog rabies vaccination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9D64E5-01D3-4214-A8CB-B7E19281B4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03355" y="1042735"/>
            <a:ext cx="6450320" cy="537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2195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Management response???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128603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ts val="2400"/>
              </a:spcBef>
              <a:buFont typeface="Arial"/>
              <a:buChar char="•"/>
            </a:pPr>
            <a:r>
              <a:rPr lang="en-CA" sz="2800" dirty="0">
                <a:solidFill>
                  <a:srgbClr val="C0504D"/>
                </a:solidFill>
              </a:rPr>
              <a:t>Cooperative effort with city, museum, and NYC Audubon Society</a:t>
            </a:r>
          </a:p>
          <a:p>
            <a:pPr marL="342900" indent="-342900">
              <a:spcBef>
                <a:spcPts val="2400"/>
              </a:spcBef>
              <a:buFont typeface="Arial"/>
              <a:buChar char="•"/>
            </a:pPr>
            <a:r>
              <a:rPr lang="en-CA" sz="2800" dirty="0">
                <a:solidFill>
                  <a:srgbClr val="C0504D"/>
                </a:solidFill>
              </a:rPr>
              <a:t>Trained volunteers with binoculars monitor aggregations of birds in the light beams</a:t>
            </a:r>
          </a:p>
          <a:p>
            <a:pPr marL="342900" indent="-342900">
              <a:spcBef>
                <a:spcPts val="2400"/>
              </a:spcBef>
              <a:buFont typeface="Arial"/>
              <a:buChar char="•"/>
            </a:pPr>
            <a:r>
              <a:rPr lang="en-CA" sz="2800" dirty="0">
                <a:solidFill>
                  <a:srgbClr val="C0504D"/>
                </a:solidFill>
              </a:rPr>
              <a:t>If densities exceed more than 1,000 birds or if a bird is found dead, the lights are shut down for ≈ 20 min to allow the birds to disperse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E04631-4BBB-4D86-99A9-CAE428607C1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78070" y="4822529"/>
            <a:ext cx="3065930" cy="2035471"/>
          </a:xfrm>
          <a:prstGeom prst="rect">
            <a:avLst/>
          </a:prstGeom>
          <a:ln w="190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916851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Coming up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BE66815-CAAB-91B1-C403-EFC38B1B1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AU" sz="3200" b="1" dirty="0">
                <a:solidFill>
                  <a:schemeClr val="accent2"/>
                </a:solidFill>
              </a:rPr>
              <a:t>Thursday 1pm Workshop: </a:t>
            </a:r>
            <a:r>
              <a:rPr lang="en-AU" sz="3200" dirty="0" err="1">
                <a:solidFill>
                  <a:schemeClr val="accent1"/>
                </a:solidFill>
              </a:rPr>
              <a:t>Rmarkdown</a:t>
            </a:r>
            <a:r>
              <a:rPr lang="en-AU" sz="3200" dirty="0">
                <a:solidFill>
                  <a:schemeClr val="accent1"/>
                </a:solidFill>
              </a:rPr>
              <a:t> assignment introduction</a:t>
            </a:r>
          </a:p>
          <a:p>
            <a:pPr algn="ctr"/>
            <a:endParaRPr lang="en-AU" sz="3200" b="1" dirty="0">
              <a:solidFill>
                <a:schemeClr val="accent2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Thursday 5pm Lecture (Rich Fuller): </a:t>
            </a:r>
            <a:r>
              <a:rPr lang="en-AU" sz="3200" dirty="0">
                <a:solidFill>
                  <a:schemeClr val="accent1"/>
                </a:solidFill>
              </a:rPr>
              <a:t>Making do with poor data: Learning while doing</a:t>
            </a:r>
          </a:p>
          <a:p>
            <a:pPr algn="ctr"/>
            <a:endParaRPr lang="en-AU" sz="3200" dirty="0">
              <a:solidFill>
                <a:schemeClr val="accent1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Pre-recorded stats lecture: </a:t>
            </a:r>
            <a:r>
              <a:rPr lang="en-AU" sz="3200" dirty="0">
                <a:solidFill>
                  <a:schemeClr val="accent1"/>
                </a:solidFill>
              </a:rPr>
              <a:t>Generalised linear models</a:t>
            </a:r>
          </a:p>
          <a:p>
            <a:pPr algn="ctr"/>
            <a:endParaRPr lang="en-AU" sz="3200" dirty="0">
              <a:solidFill>
                <a:schemeClr val="accent2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Friday R </a:t>
            </a:r>
            <a:r>
              <a:rPr lang="en-AU" sz="3200" b="1" dirty="0" err="1">
                <a:solidFill>
                  <a:schemeClr val="accent2"/>
                </a:solidFill>
              </a:rPr>
              <a:t>Prac</a:t>
            </a:r>
            <a:r>
              <a:rPr lang="en-AU" sz="3200" b="1" dirty="0">
                <a:solidFill>
                  <a:schemeClr val="accent2"/>
                </a:solidFill>
              </a:rPr>
              <a:t>: </a:t>
            </a:r>
            <a:r>
              <a:rPr lang="en-AU" sz="3200" dirty="0">
                <a:solidFill>
                  <a:schemeClr val="accent1"/>
                </a:solidFill>
              </a:rPr>
              <a:t>Generalised linear models</a:t>
            </a:r>
          </a:p>
          <a:p>
            <a:pPr algn="ctr"/>
            <a:endParaRPr lang="en-AU" sz="32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412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A8AE84-FEC4-4289-A848-09935AC0FD04}"/>
              </a:ext>
            </a:extLst>
          </p:cNvPr>
          <p:cNvSpPr txBox="1"/>
          <p:nvPr/>
        </p:nvSpPr>
        <p:spPr>
          <a:xfrm>
            <a:off x="4580478" y="6457890"/>
            <a:ext cx="4322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000" dirty="0" err="1">
                <a:solidFill>
                  <a:srgbClr val="215968"/>
                </a:solidFill>
                <a:latin typeface="Arial"/>
                <a:cs typeface="Arial"/>
              </a:rPr>
              <a:t>Cleaveland</a:t>
            </a:r>
            <a:r>
              <a:rPr lang="en-CA" sz="2000" dirty="0">
                <a:solidFill>
                  <a:srgbClr val="215968"/>
                </a:solidFill>
                <a:latin typeface="Arial"/>
                <a:cs typeface="Arial"/>
              </a:rPr>
              <a:t> et al. 2003 </a:t>
            </a:r>
            <a:r>
              <a:rPr lang="en-CA" sz="2000" i="1" dirty="0">
                <a:solidFill>
                  <a:srgbClr val="215968"/>
                </a:solidFill>
                <a:latin typeface="Arial"/>
                <a:cs typeface="Arial"/>
              </a:rPr>
              <a:t>Vaccine</a:t>
            </a:r>
            <a:endParaRPr lang="en-CA" sz="2000" dirty="0">
              <a:solidFill>
                <a:srgbClr val="215968"/>
              </a:solidFill>
              <a:latin typeface="Arial"/>
              <a:cs typeface="Arial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Dog rabies vaccination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9FDD43-B62D-4797-9974-2E0F6039E19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92140" y="1103750"/>
            <a:ext cx="656535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86572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EA8AE84-FEC4-4289-A848-09935AC0FD04}"/>
              </a:ext>
            </a:extLst>
          </p:cNvPr>
          <p:cNvSpPr txBox="1"/>
          <p:nvPr/>
        </p:nvSpPr>
        <p:spPr>
          <a:xfrm>
            <a:off x="4580478" y="6457890"/>
            <a:ext cx="43228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000" dirty="0" err="1">
                <a:solidFill>
                  <a:srgbClr val="215968"/>
                </a:solidFill>
                <a:latin typeface="Arial"/>
                <a:cs typeface="Arial"/>
              </a:rPr>
              <a:t>Cleaveland</a:t>
            </a:r>
            <a:r>
              <a:rPr lang="en-CA" sz="2000" dirty="0">
                <a:solidFill>
                  <a:srgbClr val="215968"/>
                </a:solidFill>
                <a:latin typeface="Arial"/>
                <a:cs typeface="Arial"/>
              </a:rPr>
              <a:t> et al. 2003 </a:t>
            </a:r>
            <a:r>
              <a:rPr lang="en-CA" sz="2000" i="1" dirty="0">
                <a:solidFill>
                  <a:srgbClr val="215968"/>
                </a:solidFill>
                <a:latin typeface="Arial"/>
                <a:cs typeface="Arial"/>
              </a:rPr>
              <a:t>Vaccine</a:t>
            </a:r>
            <a:endParaRPr lang="en-CA" sz="2000" dirty="0">
              <a:solidFill>
                <a:srgbClr val="215968"/>
              </a:solidFill>
              <a:latin typeface="Arial"/>
              <a:cs typeface="Arial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Dog rabies vaccination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9B1AA24-7E38-4BAF-AD78-FFBC70467CB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61596" y="1089408"/>
            <a:ext cx="656535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6065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Before-After-Control-Impact (BACI)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457200" y="128603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CA" sz="3200" dirty="0">
                <a:solidFill>
                  <a:schemeClr val="accent5">
                    <a:lumMod val="50000"/>
                  </a:schemeClr>
                </a:solidFill>
              </a:rPr>
              <a:t>Widely used to quantify environmental impacts</a:t>
            </a:r>
          </a:p>
          <a:p>
            <a:pPr>
              <a:spcBef>
                <a:spcPts val="2400"/>
              </a:spcBef>
            </a:pPr>
            <a:r>
              <a:rPr lang="en-CA" sz="2800" dirty="0">
                <a:solidFill>
                  <a:schemeClr val="accent5">
                    <a:lumMod val="50000"/>
                  </a:schemeClr>
                </a:solidFill>
              </a:rPr>
              <a:t>Premise: </a:t>
            </a:r>
          </a:p>
          <a:p>
            <a:pPr marL="914400" lvl="1" indent="-457200">
              <a:spcBef>
                <a:spcPts val="1200"/>
              </a:spcBef>
              <a:buFont typeface="Arial"/>
              <a:buChar char="•"/>
            </a:pPr>
            <a:r>
              <a:rPr lang="en-CA" sz="2400" dirty="0">
                <a:solidFill>
                  <a:srgbClr val="C0504D"/>
                </a:solidFill>
              </a:rPr>
              <a:t>treatment will result in a different pattern of change at the impact site compared to the control site</a:t>
            </a:r>
          </a:p>
          <a:p>
            <a:pPr marL="914400" lvl="1" indent="-457200">
              <a:spcBef>
                <a:spcPts val="1200"/>
              </a:spcBef>
              <a:buFont typeface="Arial"/>
              <a:buChar char="•"/>
            </a:pPr>
            <a:r>
              <a:rPr lang="en-CA" sz="2400" dirty="0">
                <a:solidFill>
                  <a:srgbClr val="C0504D"/>
                </a:solidFill>
              </a:rPr>
              <a:t>measure response before and after at control and impact sites to evaluate effect of treatment</a:t>
            </a:r>
          </a:p>
        </p:txBody>
      </p:sp>
    </p:spTree>
    <p:extLst>
      <p:ext uri="{BB962C8B-B14F-4D97-AF65-F5344CB8AC3E}">
        <p14:creationId xmlns:p14="http://schemas.microsoft.com/office/powerpoint/2010/main" val="1914143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33D3B05-EAD1-4C4C-AB3C-EBE52DE17151}"/>
              </a:ext>
            </a:extLst>
          </p:cNvPr>
          <p:cNvSpPr txBox="1">
            <a:spLocks/>
          </p:cNvSpPr>
          <p:nvPr/>
        </p:nvSpPr>
        <p:spPr>
          <a:xfrm>
            <a:off x="1669599" y="415942"/>
            <a:ext cx="6161622" cy="1343408"/>
          </a:xfrm>
          <a:prstGeom prst="rect">
            <a:avLst/>
          </a:prstGeom>
          <a:solidFill>
            <a:schemeClr val="bg1"/>
          </a:solidFill>
          <a:effectLst>
            <a:softEdge rad="63500"/>
          </a:effectLst>
        </p:spPr>
        <p:txBody>
          <a:bodyPr>
            <a:normAutofit fontScale="8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r>
              <a:rPr lang="en-CA" sz="4000" dirty="0">
                <a:solidFill>
                  <a:srgbClr val="215968"/>
                </a:solidFill>
              </a:rPr>
              <a:t>Are signs effective at reducing shorebird disturbance?</a:t>
            </a:r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887A0195-5543-43D9-B691-61C3E6C5A88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89562385"/>
              </p:ext>
            </p:extLst>
          </p:nvPr>
        </p:nvGraphicFramePr>
        <p:xfrm>
          <a:off x="91421" y="1885446"/>
          <a:ext cx="5434129" cy="43475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r:id="rId2" imgW="21602639" imgH="17282160" progId="AcroExch.Document.DC">
                  <p:embed/>
                </p:oleObj>
              </mc:Choice>
              <mc:Fallback>
                <p:oleObj name="Acrobat Document" r:id="rId2" imgW="21602639" imgH="17282160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91421" y="1885446"/>
                        <a:ext cx="5434129" cy="43475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68718B45-1EBE-034F-BBAC-56D4B8C8E5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5550" y="2460567"/>
            <a:ext cx="3349858" cy="3020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41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Simple BACI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1286039"/>
            <a:ext cx="3125537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CA" sz="3200" dirty="0">
                <a:solidFill>
                  <a:schemeClr val="accent5">
                    <a:lumMod val="50000"/>
                  </a:schemeClr>
                </a:solidFill>
              </a:rPr>
              <a:t>One sample before, one sample after</a:t>
            </a:r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2E3A92C5-BEDA-4D06-A3DD-06B59706AC5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48316" y="1078769"/>
            <a:ext cx="5795684" cy="5387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B7E33F-3FF6-4DC6-BA8E-9FFD223831EE}"/>
              </a:ext>
            </a:extLst>
          </p:cNvPr>
          <p:cNvSpPr txBox="1"/>
          <p:nvPr/>
        </p:nvSpPr>
        <p:spPr>
          <a:xfrm rot="16200000">
            <a:off x="2162396" y="3453304"/>
            <a:ext cx="3138394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Disturbance (flights/hr)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714FD44-DD63-4C9D-A005-4F70B6A994C7}"/>
              </a:ext>
            </a:extLst>
          </p:cNvPr>
          <p:cNvSpPr txBox="1"/>
          <p:nvPr/>
        </p:nvSpPr>
        <p:spPr>
          <a:xfrm>
            <a:off x="6781185" y="4981980"/>
            <a:ext cx="192738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CA" sz="2400" dirty="0"/>
              <a:t>sign installed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7F0FFD-410F-416E-A5B6-73925BB9D003}"/>
              </a:ext>
            </a:extLst>
          </p:cNvPr>
          <p:cNvSpPr txBox="1"/>
          <p:nvPr/>
        </p:nvSpPr>
        <p:spPr>
          <a:xfrm>
            <a:off x="5018811" y="5212813"/>
            <a:ext cx="1249045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samples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F590AC1-BA51-45EC-B82E-DF5BE3806856}"/>
              </a:ext>
            </a:extLst>
          </p:cNvPr>
          <p:cNvSpPr txBox="1"/>
          <p:nvPr/>
        </p:nvSpPr>
        <p:spPr>
          <a:xfrm>
            <a:off x="5985496" y="6316127"/>
            <a:ext cx="166738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CA" sz="2400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408933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Simple BACI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128603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CA" sz="3200" dirty="0">
                <a:solidFill>
                  <a:schemeClr val="accent5">
                    <a:lumMod val="50000"/>
                  </a:schemeClr>
                </a:solidFill>
              </a:rPr>
              <a:t>Problems with simple design? </a:t>
            </a:r>
          </a:p>
          <a:p>
            <a:pPr marL="342900" indent="-342900">
              <a:spcBef>
                <a:spcPts val="2400"/>
              </a:spcBef>
              <a:buFont typeface="Arial"/>
              <a:buChar char="•"/>
            </a:pPr>
            <a:r>
              <a:rPr lang="en-CA" sz="2400" dirty="0">
                <a:solidFill>
                  <a:srgbClr val="C0504D"/>
                </a:solidFill>
              </a:rPr>
              <a:t>variation in response variable(s) not quantified (either in time or space)</a:t>
            </a:r>
          </a:p>
          <a:p>
            <a:pPr marL="342900" indent="-342900">
              <a:spcBef>
                <a:spcPts val="2400"/>
              </a:spcBef>
              <a:buFont typeface="Arial"/>
              <a:buChar char="•"/>
            </a:pPr>
            <a:r>
              <a:rPr lang="en-CA" sz="2400" dirty="0">
                <a:solidFill>
                  <a:srgbClr val="C0504D"/>
                </a:solidFill>
              </a:rPr>
              <a:t>May not detect impact when it is present (e.g., lag effect)</a:t>
            </a:r>
          </a:p>
          <a:p>
            <a:pPr marL="342900" indent="-342900">
              <a:spcBef>
                <a:spcPts val="2400"/>
              </a:spcBef>
              <a:buFont typeface="Arial"/>
              <a:buChar char="•"/>
            </a:pPr>
            <a:r>
              <a:rPr lang="en-CA" sz="2400" dirty="0">
                <a:solidFill>
                  <a:srgbClr val="C0504D"/>
                </a:solidFill>
              </a:rPr>
              <a:t>Or may even detect impact in the wrong direction!!!</a:t>
            </a:r>
          </a:p>
        </p:txBody>
      </p:sp>
    </p:spTree>
    <p:extLst>
      <p:ext uri="{BB962C8B-B14F-4D97-AF65-F5344CB8AC3E}">
        <p14:creationId xmlns:p14="http://schemas.microsoft.com/office/powerpoint/2010/main" val="11619125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10432</TotalTime>
  <Words>632</Words>
  <Application>Microsoft Macintosh PowerPoint</Application>
  <PresentationFormat>On-screen Show (4:3)</PresentationFormat>
  <Paragraphs>106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Office Theme</vt:lpstr>
      <vt:lpstr>Acrobat Document</vt:lpstr>
      <vt:lpstr>BACI Designs: BEFORE-AFTER-CONTROL-IMPACT!!!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Impacts of Invasion</dc:title>
  <dc:creator>uqybuckl</dc:creator>
  <cp:lastModifiedBy>John Dwyer</cp:lastModifiedBy>
  <cp:revision>227</cp:revision>
  <cp:lastPrinted>2019-10-18T06:05:17Z</cp:lastPrinted>
  <dcterms:created xsi:type="dcterms:W3CDTF">2011-03-25T01:56:11Z</dcterms:created>
  <dcterms:modified xsi:type="dcterms:W3CDTF">2023-10-04T02:32:45Z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0f488380-630a-4f55-a077-a19445e3f360_Enabled">
    <vt:lpwstr>true</vt:lpwstr>
  </property>
  <property fmtid="{D5CDD505-2E9C-101B-9397-08002B2CF9AE}" pid="3" name="MSIP_Label_0f488380-630a-4f55-a077-a19445e3f360_SetDate">
    <vt:lpwstr>2022-10-09T02:39:50Z</vt:lpwstr>
  </property>
  <property fmtid="{D5CDD505-2E9C-101B-9397-08002B2CF9AE}" pid="4" name="MSIP_Label_0f488380-630a-4f55-a077-a19445e3f360_Method">
    <vt:lpwstr>Standard</vt:lpwstr>
  </property>
  <property fmtid="{D5CDD505-2E9C-101B-9397-08002B2CF9AE}" pid="5" name="MSIP_Label_0f488380-630a-4f55-a077-a19445e3f360_Name">
    <vt:lpwstr>OFFICIAL - INTERNAL</vt:lpwstr>
  </property>
  <property fmtid="{D5CDD505-2E9C-101B-9397-08002B2CF9AE}" pid="6" name="MSIP_Label_0f488380-630a-4f55-a077-a19445e3f360_SiteId">
    <vt:lpwstr>b6e377cf-9db3-46cb-91a2-fad9605bb15c</vt:lpwstr>
  </property>
  <property fmtid="{D5CDD505-2E9C-101B-9397-08002B2CF9AE}" pid="7" name="MSIP_Label_0f488380-630a-4f55-a077-a19445e3f360_ActionId">
    <vt:lpwstr>e61c6a57-39ed-49a8-84e4-08647aa178b2</vt:lpwstr>
  </property>
  <property fmtid="{D5CDD505-2E9C-101B-9397-08002B2CF9AE}" pid="8" name="MSIP_Label_0f488380-630a-4f55-a077-a19445e3f360_ContentBits">
    <vt:lpwstr>0</vt:lpwstr>
  </property>
</Properties>
</file>